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58" r:id="rId8"/>
    <p:sldId id="260" r:id="rId9"/>
    <p:sldId id="262" r:id="rId10"/>
    <p:sldId id="263" r:id="rId11"/>
    <p:sldId id="261" r:id="rId12"/>
    <p:sldId id="265" r:id="rId13"/>
    <p:sldId id="267" r:id="rId14"/>
    <p:sldId id="264" r:id="rId15"/>
    <p:sldId id="270" r:id="rId16"/>
    <p:sldId id="269" r:id="rId17"/>
    <p:sldId id="266" r:id="rId18"/>
    <p:sldId id="268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4" autoAdjust="0"/>
    <p:restoredTop sz="94660"/>
  </p:normalViewPr>
  <p:slideViewPr>
    <p:cSldViewPr>
      <p:cViewPr>
        <p:scale>
          <a:sx n="81" d="100"/>
          <a:sy n="81" d="100"/>
        </p:scale>
        <p:origin x="-1008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1F4E1-1999-41CC-AD65-080800DD667B}" type="datetimeFigureOut">
              <a:rPr lang="fr-FR"/>
              <a:pPr>
                <a:defRPr/>
              </a:pPr>
              <a:t>06/02/2015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4C708-8CD4-4DDD-B8CA-40C29A6A56E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369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3685-C9B8-4BC6-83A5-4D05E2DCA798}" type="datetimeFigureOut">
              <a:rPr lang="fr-FR"/>
              <a:pPr>
                <a:defRPr/>
              </a:pPr>
              <a:t>06/02/2015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36F64-51A0-4766-AC2E-6905700A084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809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ACF92-4110-46B4-8FD3-E5821486BF3E}" type="datetimeFigureOut">
              <a:rPr lang="fr-FR"/>
              <a:pPr>
                <a:defRPr/>
              </a:pPr>
              <a:t>06/02/2015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6C0AC-2619-4B00-A5B2-D9707BE309D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5064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1F4E1-1999-41CC-AD65-080800DD667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4C708-8CD4-4DDD-B8CA-40C29A6A56EB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94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9097A-B29F-4069-8C10-326677911CA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E42CF-8240-4867-B940-16787E57716D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68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158E7-2226-4623-AB29-EF3E382678B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35F9A-03CE-42F8-9674-C9A5EAB704C8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83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215ED-77A3-4FCD-94E4-6453ACC0A02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7509F-816E-4CFB-8991-5EDC4553997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11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B9729-EC1B-4557-A396-3D2E748B1C6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CA272-9FC4-4D45-9D3F-D9A82D41CDBD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69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C9658-B81C-4DBC-AE71-AD1E7372427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3176B-B1D8-497F-99AE-F2D684E34269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530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6C20A-723F-4F08-BEBE-DA47B17073F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641FC-D9F9-4439-8926-7C2A9659A811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7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2D762-3EA4-4D04-99E0-EF4BB9AAD63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80622-0DE9-44B6-8889-0E50878BFC96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9097A-B29F-4069-8C10-326677911CA7}" type="datetimeFigureOut">
              <a:rPr lang="fr-FR"/>
              <a:pPr>
                <a:defRPr/>
              </a:pPr>
              <a:t>06/02/2015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E42CF-8240-4867-B940-16787E57716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8207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BA45-3728-488E-9F6F-7BCFBD1ADAC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636D2-A2CC-41ED-B4CB-4CE68C0EB86A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34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3685-C9B8-4BC6-83A5-4D05E2DCA79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36F64-51A0-4766-AC2E-6905700A084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11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ACF92-4110-46B4-8FD3-E5821486BF3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6C0AC-2619-4B00-A5B2-D9707BE309D3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52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1F4E1-1999-41CC-AD65-080800DD667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4C708-8CD4-4DDD-B8CA-40C29A6A56EB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94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9097A-B29F-4069-8C10-326677911CA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E42CF-8240-4867-B940-16787E57716D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68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158E7-2226-4623-AB29-EF3E382678B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35F9A-03CE-42F8-9674-C9A5EAB704C8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83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215ED-77A3-4FCD-94E4-6453ACC0A02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7509F-816E-4CFB-8991-5EDC4553997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11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B9729-EC1B-4557-A396-3D2E748B1C6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CA272-9FC4-4D45-9D3F-D9A82D41CDBD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69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C9658-B81C-4DBC-AE71-AD1E7372427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3176B-B1D8-497F-99AE-F2D684E34269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5307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6C20A-723F-4F08-BEBE-DA47B17073F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641FC-D9F9-4439-8926-7C2A9659A811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7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158E7-2226-4623-AB29-EF3E382678B4}" type="datetimeFigureOut">
              <a:rPr lang="fr-FR"/>
              <a:pPr>
                <a:defRPr/>
              </a:pPr>
              <a:t>06/02/2015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35F9A-03CE-42F8-9674-C9A5EAB704C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87688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2D762-3EA4-4D04-99E0-EF4BB9AAD63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80622-0DE9-44B6-8889-0E50878BFC96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0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BA45-3728-488E-9F6F-7BCFBD1ADAC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636D2-A2CC-41ED-B4CB-4CE68C0EB86A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345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3685-C9B8-4BC6-83A5-4D05E2DCA79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36F64-51A0-4766-AC2E-6905700A084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114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ACF92-4110-46B4-8FD3-E5821486BF3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6C0AC-2619-4B00-A5B2-D9707BE309D3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525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1F4E1-1999-41CC-AD65-080800DD667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4C708-8CD4-4DDD-B8CA-40C29A6A56EB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1499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9097A-B29F-4069-8C10-326677911CA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E42CF-8240-4867-B940-16787E57716D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43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158E7-2226-4623-AB29-EF3E382678B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35F9A-03CE-42F8-9674-C9A5EAB704C8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252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215ED-77A3-4FCD-94E4-6453ACC0A02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7509F-816E-4CFB-8991-5EDC4553997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332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B9729-EC1B-4557-A396-3D2E748B1C6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CA272-9FC4-4D45-9D3F-D9A82D41CDBD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899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C9658-B81C-4DBC-AE71-AD1E7372427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3176B-B1D8-497F-99AE-F2D684E34269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7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215ED-77A3-4FCD-94E4-6453ACC0A022}" type="datetimeFigureOut">
              <a:rPr lang="fr-FR"/>
              <a:pPr>
                <a:defRPr/>
              </a:pPr>
              <a:t>06/02/2015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7509F-816E-4CFB-8991-5EDC4553997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7707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6C20A-723F-4F08-BEBE-DA47B17073F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641FC-D9F9-4439-8926-7C2A9659A811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732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2D762-3EA4-4D04-99E0-EF4BB9AAD63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80622-0DE9-44B6-8889-0E50878BFC96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404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BA45-3728-488E-9F6F-7BCFBD1ADAC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636D2-A2CC-41ED-B4CB-4CE68C0EB86A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338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3685-C9B8-4BC6-83A5-4D05E2DCA79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36F64-51A0-4766-AC2E-6905700A084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042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ACF92-4110-46B4-8FD3-E5821486BF3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6C0AC-2619-4B00-A5B2-D9707BE309D3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45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1F4E1-1999-41CC-AD65-080800DD667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4C708-8CD4-4DDD-B8CA-40C29A6A56EB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1499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9097A-B29F-4069-8C10-326677911CA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E42CF-8240-4867-B940-16787E57716D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43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158E7-2226-4623-AB29-EF3E382678B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35F9A-03CE-42F8-9674-C9A5EAB704C8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252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215ED-77A3-4FCD-94E4-6453ACC0A02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7509F-816E-4CFB-8991-5EDC4553997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332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B9729-EC1B-4557-A396-3D2E748B1C6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CA272-9FC4-4D45-9D3F-D9A82D41CDBD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89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B9729-EC1B-4557-A396-3D2E748B1C62}" type="datetimeFigureOut">
              <a:rPr lang="fr-FR"/>
              <a:pPr>
                <a:defRPr/>
              </a:pPr>
              <a:t>06/02/2015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CA272-9FC4-4D45-9D3F-D9A82D41CDB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73880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C9658-B81C-4DBC-AE71-AD1E7372427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3176B-B1D8-497F-99AE-F2D684E34269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784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6C20A-723F-4F08-BEBE-DA47B17073F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641FC-D9F9-4439-8926-7C2A9659A811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732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2D762-3EA4-4D04-99E0-EF4BB9AAD63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80622-0DE9-44B6-8889-0E50878BFC96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404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BA45-3728-488E-9F6F-7BCFBD1ADAC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636D2-A2CC-41ED-B4CB-4CE68C0EB86A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338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3685-C9B8-4BC6-83A5-4D05E2DCA79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36F64-51A0-4766-AC2E-6905700A084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042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ACF92-4110-46B4-8FD3-E5821486BF3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6C0AC-2619-4B00-A5B2-D9707BE309D3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45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1F4E1-1999-41CC-AD65-080800DD667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4C708-8CD4-4DDD-B8CA-40C29A6A56EB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1499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9097A-B29F-4069-8C10-326677911CA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E42CF-8240-4867-B940-16787E57716D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43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158E7-2226-4623-AB29-EF3E382678B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35F9A-03CE-42F8-9674-C9A5EAB704C8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252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215ED-77A3-4FCD-94E4-6453ACC0A02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7509F-816E-4CFB-8991-5EDC4553997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3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C9658-B81C-4DBC-AE71-AD1E73724272}" type="datetimeFigureOut">
              <a:rPr lang="fr-FR"/>
              <a:pPr>
                <a:defRPr/>
              </a:pPr>
              <a:t>06/02/2015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3176B-B1D8-497F-99AE-F2D684E3426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42785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B9729-EC1B-4557-A396-3D2E748B1C6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CA272-9FC4-4D45-9D3F-D9A82D41CDBD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899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C9658-B81C-4DBC-AE71-AD1E7372427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3176B-B1D8-497F-99AE-F2D684E34269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784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6C20A-723F-4F08-BEBE-DA47B17073F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641FC-D9F9-4439-8926-7C2A9659A811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732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2D762-3EA4-4D04-99E0-EF4BB9AAD63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80622-0DE9-44B6-8889-0E50878BFC96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404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BA45-3728-488E-9F6F-7BCFBD1ADAC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636D2-A2CC-41ED-B4CB-4CE68C0EB86A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338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3685-C9B8-4BC6-83A5-4D05E2DCA79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36F64-51A0-4766-AC2E-6905700A0842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042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ACF92-4110-46B4-8FD3-E5821486BF3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6C0AC-2619-4B00-A5B2-D9707BE309D3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6C20A-723F-4F08-BEBE-DA47B17073F8}" type="datetimeFigureOut">
              <a:rPr lang="fr-FR"/>
              <a:pPr>
                <a:defRPr/>
              </a:pPr>
              <a:t>06/02/2015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641FC-D9F9-4439-8926-7C2A9659A81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618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2D762-3EA4-4D04-99E0-EF4BB9AAD635}" type="datetimeFigureOut">
              <a:rPr lang="fr-FR"/>
              <a:pPr>
                <a:defRPr/>
              </a:pPr>
              <a:t>06/02/2015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80622-0DE9-44B6-8889-0E50878BFC9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131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BA45-3728-488E-9F6F-7BCFBD1ADACD}" type="datetimeFigureOut">
              <a:rPr lang="fr-FR"/>
              <a:pPr>
                <a:defRPr/>
              </a:pPr>
              <a:t>06/02/2015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636D2-A2CC-41ED-B4CB-4CE68C0EB86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840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8EE14C-8E72-42FD-A227-3245E3E2F76D}" type="datetimeFigureOut">
              <a:rPr lang="fr-FR"/>
              <a:pPr>
                <a:defRPr/>
              </a:pPr>
              <a:t>06/02/2015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0382E1-1404-4FFE-99BD-62FD873B1FF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8EE14C-8E72-42FD-A227-3245E3E2F76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0382E1-1404-4FFE-99BD-62FD873B1FF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0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8EE14C-8E72-42FD-A227-3245E3E2F76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0382E1-1404-4FFE-99BD-62FD873B1FF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0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8EE14C-8E72-42FD-A227-3245E3E2F76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0382E1-1404-4FFE-99BD-62FD873B1FF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8EE14C-8E72-42FD-A227-3245E3E2F76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0382E1-1404-4FFE-99BD-62FD873B1FF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8EE14C-8E72-42FD-A227-3245E3E2F76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06/02/2015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0382E1-1404-4FFE-99BD-62FD873B1FF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lanetadetstva.net/pedagogam/srednyaya-gruppa/palochki-kyuizenera-razvivaem-myshlenie-detej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043608" y="1484785"/>
            <a:ext cx="7844408" cy="648072"/>
          </a:xfrm>
        </p:spPr>
        <p:txBody>
          <a:bodyPr/>
          <a:lstStyle/>
          <a:p>
            <a:r>
              <a:rPr lang="ru-RU" sz="5400" b="1" i="1" dirty="0">
                <a:latin typeface="Corbel" pitchFamily="34" charset="0"/>
              </a:rPr>
              <a:t>Номинация </a:t>
            </a:r>
            <a:r>
              <a:rPr lang="ru-RU" sz="5400" b="1" i="1" dirty="0" smtClean="0">
                <a:latin typeface="Corbel" pitchFamily="34" charset="0"/>
              </a:rPr>
              <a:t/>
            </a:r>
            <a:br>
              <a:rPr lang="ru-RU" sz="5400" b="1" i="1" dirty="0" smtClean="0">
                <a:latin typeface="Corbel" pitchFamily="34" charset="0"/>
              </a:rPr>
            </a:br>
            <a:r>
              <a:rPr lang="ru-RU" sz="5400" b="1" i="1" dirty="0" smtClean="0">
                <a:latin typeface="Corbel" pitchFamily="34" charset="0"/>
              </a:rPr>
              <a:t>«</a:t>
            </a:r>
            <a:r>
              <a:rPr lang="ru-RU" sz="5400" b="1" i="1" dirty="0">
                <a:latin typeface="Corbel" pitchFamily="34" charset="0"/>
              </a:rPr>
              <a:t>Лучшее оформление группы»</a:t>
            </a:r>
            <a:r>
              <a:rPr lang="ru-RU" sz="5400" b="1" dirty="0">
                <a:latin typeface="Corbel" pitchFamily="34" charset="0"/>
              </a:rPr>
              <a:t/>
            </a:r>
            <a:br>
              <a:rPr lang="ru-RU" sz="5400" b="1" dirty="0">
                <a:latin typeface="Corbel" pitchFamily="34" charset="0"/>
              </a:rPr>
            </a:br>
            <a:endParaRPr lang="fr-CA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55103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Подготовили</a:t>
            </a:r>
            <a:r>
              <a:rPr lang="ru-RU" i="1" dirty="0"/>
              <a:t>: </a:t>
            </a:r>
            <a:r>
              <a:rPr lang="ru-RU" i="1" dirty="0" err="1"/>
              <a:t>Клаптюх</a:t>
            </a:r>
            <a:r>
              <a:rPr lang="ru-RU" i="1" dirty="0"/>
              <a:t> И.Л., Репина А.С. М воспитатели </a:t>
            </a:r>
            <a:r>
              <a:rPr lang="ru-RU" i="1" dirty="0" smtClean="0"/>
              <a:t>МАДОУ «Детский </a:t>
            </a:r>
            <a:r>
              <a:rPr lang="ru-RU" i="1" dirty="0"/>
              <a:t>сад комбинированного вида №7г.Шебекино Белгородской области»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90" y="2708920"/>
            <a:ext cx="4320480" cy="27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1540" y="5157192"/>
            <a:ext cx="8388932" cy="1584176"/>
          </a:xfrm>
          <a:prstGeom prst="roundRect">
            <a:avLst>
              <a:gd name="adj" fmla="val 6677"/>
            </a:avLst>
          </a:prstGeom>
          <a:ln w="5715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i="1" u="sng" dirty="0"/>
              <a:t>В «Нравственно-патриотическом» Центре</a:t>
            </a:r>
            <a:r>
              <a:rPr lang="ru-RU" sz="1400" dirty="0"/>
              <a:t> помещена  государственная символика родного города Шебекино, Белгородской области и России. В нем находятся пособия, отражающие многонациональность нашей Родины, иллюстрационный материал по ознакомлению детей с климатическими зонами России, образцы народного декоративно-прикладного искусства и т. д. Оформлен уголок родного края, в котором дети могут познакомиться с традициями, культурой и бытом жителей </a:t>
            </a:r>
            <a:r>
              <a:rPr lang="ru-RU" sz="1400" dirty="0" err="1"/>
              <a:t>Шебекинского</a:t>
            </a:r>
            <a:r>
              <a:rPr lang="ru-RU" sz="1400" dirty="0"/>
              <a:t> края. В уголок родного края входит  художественная литература по краеведению, оформлен  альбом  «Мой город», «Моя семья»,  и др.</a:t>
            </a:r>
          </a:p>
          <a:p>
            <a:pPr algn="just"/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76673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Направление: Познавательное развитие.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1266" name="Picture 2" descr="Центр развития ребёнка - МБДОУ детский сад 3 &quot;Росинка&quot; Докумен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018" y="1052736"/>
            <a:ext cx="5256584" cy="39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7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1540" y="5157192"/>
            <a:ext cx="8388932" cy="1584176"/>
          </a:xfrm>
          <a:prstGeom prst="roundRect">
            <a:avLst>
              <a:gd name="adj" fmla="val 6677"/>
            </a:avLst>
          </a:prstGeom>
          <a:ln w="5715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i="1" u="sng" dirty="0"/>
              <a:t>«Строительный» (конструктивный) Центр.</a:t>
            </a:r>
            <a:r>
              <a:rPr lang="ru-RU" sz="1400" b="1" dirty="0"/>
              <a:t>  </a:t>
            </a:r>
            <a:r>
              <a:rPr lang="ru-RU" sz="1400" dirty="0"/>
              <a:t>Здесь в большом разнообразии представлены различные виды и формы конструкторов. Наши воспитанники самостоятельно при реализации своих замыслов используют схемы и модели построек. Центр дополнен мелкими игрушками для обыгрывания. Мобильность данного центра позволяет детям разворачивать сюжет игры за его пределами. Это позволяет нашим детям комфортно чувствовать себя в любом уголке группы.</a:t>
            </a:r>
          </a:p>
          <a:p>
            <a:pPr algn="just"/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76673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Направление: Познавательное развитие.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52736"/>
            <a:ext cx="5076056" cy="38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31540" y="5877272"/>
            <a:ext cx="8388932" cy="864096"/>
          </a:xfrm>
          <a:prstGeom prst="roundRect">
            <a:avLst>
              <a:gd name="adj" fmla="val 6677"/>
            </a:avLst>
          </a:prstGeom>
          <a:ln w="5715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Используя методику </a:t>
            </a:r>
            <a:r>
              <a:rPr lang="ru-RU" sz="1400" dirty="0" err="1"/>
              <a:t>В.Ф.Базарного</a:t>
            </a:r>
            <a:r>
              <a:rPr lang="ru-RU" sz="1400" dirty="0"/>
              <a:t> постарались оформить «Стену «В некотором царстве, небывалом государстве».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76673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Направление: Познавательное развитие.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09" y="1335835"/>
            <a:ext cx="2948544" cy="44228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634" y="1335835"/>
            <a:ext cx="2914486" cy="442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1540" y="5589240"/>
            <a:ext cx="8388932" cy="1152128"/>
          </a:xfrm>
          <a:prstGeom prst="roundRect">
            <a:avLst>
              <a:gd name="adj" fmla="val 6677"/>
            </a:avLst>
          </a:prstGeom>
          <a:ln w="5715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i="1" u="sng" dirty="0" smtClean="0"/>
          </a:p>
          <a:p>
            <a:pPr algn="just"/>
            <a:r>
              <a:rPr lang="ru-RU" sz="1400" b="1" i="1" u="sng" dirty="0"/>
              <a:t>В Центре «Сюжетно – ролевых игр»</a:t>
            </a:r>
            <a:r>
              <a:rPr lang="ru-RU" sz="1400" dirty="0"/>
              <a:t> оборудование и пособия размещены таким образом, чтобы дети могли легко подбирать игрушки, комбинировать их «под свои игровые творческие замыслы». В связи с тем, что игровые замыслы старших дошкольников  весьма разнообразны, вся игровая стационарная мебель используется многофункционально для различных сюжетно-ролевых игр. </a:t>
            </a:r>
          </a:p>
          <a:p>
            <a:pPr algn="just"/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76673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Направление: Социально-личностное развитие.</a:t>
            </a:r>
            <a:endParaRPr lang="ru-RU" sz="2400" dirty="0"/>
          </a:p>
          <a:p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028" name="Picture 4" descr="Ягодны годжи фото сюжетно ролевых игр детей в садик Похудение - фор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692" y="1961166"/>
            <a:ext cx="4148460" cy="311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Тематическое планирование сюжетно ролевых игр - Каталог програм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61166"/>
            <a:ext cx="4320480" cy="308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7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1540" y="5085184"/>
            <a:ext cx="8388932" cy="1656184"/>
          </a:xfrm>
          <a:prstGeom prst="roundRect">
            <a:avLst>
              <a:gd name="adj" fmla="val 6677"/>
            </a:avLst>
          </a:prstGeom>
          <a:ln w="5715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i="1" u="sng" dirty="0" smtClean="0">
              <a:solidFill>
                <a:prstClr val="black"/>
              </a:solidFill>
            </a:endParaRPr>
          </a:p>
          <a:p>
            <a:pPr algn="just"/>
            <a:r>
              <a:rPr lang="ru-RU" sz="1400" b="1" i="1" u="sng" dirty="0"/>
              <a:t>Центр «Безопасности»</a:t>
            </a:r>
            <a:r>
              <a:rPr lang="ru-RU" sz="1400" dirty="0"/>
              <a:t> отражает безопасность дома, на улице (ПДД) и пожарную безопасность. Он оснащён необходимыми атрибутами, игрушками, дидактическими играми. Хорошим дидактическим пособием служит специально оборудованный столик с разметкой улиц и дорог, и дополнительным набором мелкого строительного материала и дорожных знаков. Я думаю, что создание центра безопасности в группе помогает детям в ознакомление с правилами и нормами безопасного поведения, и формированию ценностей здорового образа жизни.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</a:rPr>
              <a:t>.</a:t>
            </a:r>
            <a:endParaRPr lang="ru-RU" sz="1400" dirty="0">
              <a:solidFill>
                <a:prstClr val="black"/>
              </a:solidFill>
            </a:endParaRPr>
          </a:p>
          <a:p>
            <a:pPr algn="just"/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5566" y="332656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Направление: Социально-личностное развитие.</a:t>
            </a:r>
            <a:endParaRPr lang="ru-RU" sz="2400" dirty="0"/>
          </a:p>
          <a:p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92" y="836712"/>
            <a:ext cx="5387583" cy="404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1540" y="4725144"/>
            <a:ext cx="8388932" cy="2016224"/>
          </a:xfrm>
          <a:prstGeom prst="roundRect">
            <a:avLst>
              <a:gd name="adj" fmla="val 6677"/>
            </a:avLst>
          </a:prstGeom>
          <a:ln w="5715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i="1" u="sng" dirty="0" smtClean="0">
              <a:solidFill>
                <a:prstClr val="black"/>
              </a:solidFill>
            </a:endParaRPr>
          </a:p>
          <a:p>
            <a:r>
              <a:rPr lang="ru-RU" sz="1400" b="1" i="1" u="sng" dirty="0"/>
              <a:t>Центр «Если хочешь быть здоров!»</a:t>
            </a:r>
            <a:r>
              <a:rPr lang="ru-RU" sz="1400" dirty="0"/>
              <a:t> содержит в себе как традиционное физкультурное оборудование, так и нетрадиционное (нестандартное), изготовленное руками педагогов и родителей. Данное оборудование направлено на развитие физических качеств детей — ловкости, меткости, глазомера, быстроты реакции, силовых качеств. На современном этапе развития, возникла необходимость размещения в данном центре игр и пособий по приобщению старших дошкольников к навыкам здорового образа жизни.  Данный Центр пользуется популярностью у детей, поскольку реализует их потребность в двигательной активности. Увеличение двигательной активности оказывает благоприятное влияние на физическое и умственное развитие, состояние здоровья детей.</a:t>
            </a:r>
          </a:p>
          <a:p>
            <a:pPr algn="just"/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76673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Направление: Физическое развитие.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52736"/>
            <a:ext cx="4785144" cy="358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1916832"/>
            <a:ext cx="8388932" cy="2736304"/>
          </a:xfrm>
          <a:prstGeom prst="roundRect">
            <a:avLst>
              <a:gd name="adj" fmla="val 6677"/>
            </a:avLst>
          </a:prstGeom>
          <a:ln w="5715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i="1" u="sng" dirty="0" smtClean="0">
              <a:solidFill>
                <a:prstClr val="black"/>
              </a:solidFill>
            </a:endParaRPr>
          </a:p>
          <a:p>
            <a:pPr algn="just"/>
            <a:r>
              <a:rPr lang="ru-RU" sz="1400" dirty="0"/>
              <a:t>Создавая благоприятную среду развития для наших детей, мы хотим видеть их еще и такими: овладевшими основными культурными способами деятельности, обладающих установкой положительного отношения к миру, развитым воображением, умеющих выражать свои мысли, любознательных, выносливых и физически развитых, а главное счастливыми! Преимущество созданной среды в том, что появилась возможность приобщать всех детей к активной самостоятельной деятельности. Каждый ребенок выбирает занятие по интересам в любом центре, что обеспечивается разнообразием предметного содержания, доступностью и удобством размещения материалов. Было отмечено, что воспитанники меньше конфликтуют между собой: редко ссорятся из-за игр, игрового пространства или материалов, поскольку увлечены интересной деятельностью. Положительный эмоциональный настрой моих детей свидетельствует об их жизнерадостности, открытости, желании посещать детский сад.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65094" y="1916833"/>
            <a:ext cx="8185430" cy="1728192"/>
          </a:xfrm>
          <a:prstGeom prst="roundRect">
            <a:avLst>
              <a:gd name="adj" fmla="val 6677"/>
            </a:avLst>
          </a:prstGeom>
          <a:ln w="5715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Cambria" pitchFamily="18" charset="0"/>
                <a:cs typeface="Times New Roman" pitchFamily="18" charset="0"/>
              </a:rPr>
              <a:t>Все</a:t>
            </a:r>
            <a:r>
              <a:rPr lang="ru-RU" sz="1400" dirty="0">
                <a:latin typeface="Cambria" pitchFamily="18" charset="0"/>
                <a:cs typeface="Times New Roman" pitchFamily="18" charset="0"/>
              </a:rPr>
              <a:t>, что окружает ребенка, формирует его психику, является источником его знаний </a:t>
            </a:r>
            <a:r>
              <a:rPr lang="ru-RU" sz="1400" dirty="0" smtClean="0">
                <a:latin typeface="Cambria" pitchFamily="18" charset="0"/>
                <a:cs typeface="Times New Roman" pitchFamily="18" charset="0"/>
              </a:rPr>
              <a:t>и социального </a:t>
            </a:r>
            <a:r>
              <a:rPr lang="ru-RU" sz="1400" dirty="0">
                <a:latin typeface="Cambria" pitchFamily="18" charset="0"/>
                <a:cs typeface="Times New Roman" pitchFamily="18" charset="0"/>
              </a:rPr>
              <a:t>опыта. Поэтому, именно мы, взрослые, берем на себя ответственность создать условия, которые способствуют полной реализации развития детей, их возможностей, способностей по всем психофизиологическим параметрам, т. е. организации предметно-пространственной развивающей среды. Мы, педагоги, стремились создать в группе условия для совместной деятельности детей и взрослого, для самостоятельной деятельности воспитанников, учитывая особенности развития каждого ребенка.</a:t>
            </a:r>
          </a:p>
        </p:txBody>
      </p:sp>
      <p:pic>
        <p:nvPicPr>
          <p:cNvPr id="2050" name="Picture 2" descr="Главная страница МБДОУ &quot;Детский сад 66&quot; г. Чебоксары / Портал образования Ч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012" y="3231268"/>
            <a:ext cx="4608512" cy="348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ень рожденья детский сад Празднует, и каждый рад с днем рождения поздравить Наш любимый детский сад. И, как сказочный клубок, 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24459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Young Children Playing With Toy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667" y="147384"/>
            <a:ext cx="2525453" cy="16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29717" y="1124744"/>
            <a:ext cx="7704856" cy="1797569"/>
          </a:xfrm>
          <a:prstGeom prst="roundRect">
            <a:avLst>
              <a:gd name="adj" fmla="val 6677"/>
            </a:avLst>
          </a:prstGeom>
          <a:ln w="5715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i="1" dirty="0"/>
              <a:t>Предметно – пространственная развивающая среда организована с учётом требований ФГОС, где чётко прослеживаются все </a:t>
            </a:r>
            <a:r>
              <a:rPr lang="ru-RU" sz="1400" b="1" i="1" dirty="0"/>
              <a:t>пять образовательных областей:</a:t>
            </a:r>
            <a:endParaRPr lang="ru-RU" sz="1400" dirty="0"/>
          </a:p>
          <a:p>
            <a:r>
              <a:rPr lang="ru-RU" sz="1400" dirty="0"/>
              <a:t>1) социально-коммуникативная,</a:t>
            </a:r>
          </a:p>
          <a:p>
            <a:r>
              <a:rPr lang="ru-RU" sz="1400" dirty="0"/>
              <a:t>2) познавательная,</a:t>
            </a:r>
          </a:p>
          <a:p>
            <a:r>
              <a:rPr lang="ru-RU" sz="1400" dirty="0"/>
              <a:t>3) речевая,</a:t>
            </a:r>
          </a:p>
          <a:p>
            <a:r>
              <a:rPr lang="ru-RU" sz="1400" dirty="0"/>
              <a:t>4) художественно-эстетическая,</a:t>
            </a:r>
          </a:p>
          <a:p>
            <a:r>
              <a:rPr lang="ru-RU" sz="1400" dirty="0"/>
              <a:t>5) физическая.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8263" y="3140968"/>
            <a:ext cx="7704856" cy="2949697"/>
          </a:xfrm>
          <a:prstGeom prst="roundRect">
            <a:avLst>
              <a:gd name="adj" fmla="val 6677"/>
            </a:avLst>
          </a:prstGeom>
          <a:ln w="5715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i="1" dirty="0"/>
              <a:t>При построении предметно – пространственной развивающей среды учитывались </a:t>
            </a:r>
            <a:r>
              <a:rPr lang="ru-RU" sz="1400" b="1" i="1" dirty="0"/>
              <a:t>следующие принципы:</a:t>
            </a:r>
            <a:endParaRPr lang="ru-RU" sz="1400" dirty="0"/>
          </a:p>
          <a:p>
            <a:pPr algn="just"/>
            <a:r>
              <a:rPr lang="ru-RU" sz="1400" dirty="0"/>
              <a:t>1.     принцип дистанции, позиции при взаимодействии;</a:t>
            </a:r>
          </a:p>
          <a:p>
            <a:pPr algn="just"/>
            <a:r>
              <a:rPr lang="ru-RU" sz="1400" dirty="0"/>
              <a:t>2.     принцип активности, самостоятельности, творчества;</a:t>
            </a:r>
          </a:p>
          <a:p>
            <a:pPr algn="just"/>
            <a:r>
              <a:rPr lang="ru-RU" sz="1400" dirty="0"/>
              <a:t>3.     принцип стабильности, динамичности;</a:t>
            </a:r>
          </a:p>
          <a:p>
            <a:pPr algn="just"/>
            <a:r>
              <a:rPr lang="ru-RU" sz="1400" dirty="0"/>
              <a:t>4.     принцип комплексирования и гибкого зонирования;</a:t>
            </a:r>
          </a:p>
          <a:p>
            <a:pPr algn="just"/>
            <a:r>
              <a:rPr lang="ru-RU" sz="1400" dirty="0"/>
              <a:t>5.     принцип эмоциогенности среды, индивидуальной комфортности и эмоционального благополучия каждого ребёнка и взрослого;</a:t>
            </a:r>
          </a:p>
          <a:p>
            <a:pPr algn="just"/>
            <a:r>
              <a:rPr lang="ru-RU" sz="1400" dirty="0"/>
              <a:t>6.     принцип сочетания привычных и неординарных элементов в эстетической организации среды;</a:t>
            </a:r>
          </a:p>
          <a:p>
            <a:pPr algn="just"/>
            <a:r>
              <a:rPr lang="ru-RU" sz="1400" dirty="0"/>
              <a:t>7.     принцип открытости – закрытости;</a:t>
            </a:r>
          </a:p>
          <a:p>
            <a:pPr algn="just"/>
            <a:r>
              <a:rPr lang="ru-RU" sz="1400" dirty="0"/>
              <a:t>8.     принцип учёта половых и возрастных различий детей.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493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476673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Направление: Речевое развитие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540" y="4797152"/>
            <a:ext cx="8388932" cy="1728192"/>
          </a:xfrm>
          <a:prstGeom prst="roundRect">
            <a:avLst>
              <a:gd name="adj" fmla="val 6677"/>
            </a:avLst>
          </a:prstGeom>
          <a:ln w="5715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b="1" i="1" u="sng" dirty="0" smtClean="0"/>
          </a:p>
          <a:p>
            <a:pPr algn="just"/>
            <a:r>
              <a:rPr lang="ru-RU" sz="1400" b="1" i="1" u="sng" dirty="0" smtClean="0"/>
              <a:t>Центр </a:t>
            </a:r>
            <a:r>
              <a:rPr lang="ru-RU" sz="1400" b="1" i="1" u="sng" dirty="0"/>
              <a:t>«Мир книги»</a:t>
            </a:r>
            <a:r>
              <a:rPr lang="ru-RU" sz="1400" dirty="0"/>
              <a:t> включает в себя книжный уголок. Содержание книжного уголка соответствует возрастным особенностям детей данного возраста, реализуемой в дошкольном учреждении образовательной программе. В нем находятся книги с художественными произведениями детских писателей, сказками и иные литературные формы по тематике недели. Главный принцип подбора книгоиздательской продукции – минимум текста – максимум иллюстраций. В книжном уголке помещается фотография писателя, с творчеством которого дети знакомятся в данный момент и его литературные произведения.</a:t>
            </a:r>
          </a:p>
          <a:p>
            <a:pPr algn="ctr"/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94946"/>
            <a:ext cx="4680520" cy="291632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55576" y="938338"/>
            <a:ext cx="7884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Cambria" pitchFamily="18" charset="0"/>
              </a:rPr>
              <a:t>Наша группа коррекционная для детей с тяжёлыми нарушениями речи, поэтому особое внимание уделяется речевому развитию.</a:t>
            </a:r>
          </a:p>
        </p:txBody>
      </p:sp>
    </p:spTree>
    <p:extLst>
      <p:ext uri="{BB962C8B-B14F-4D97-AF65-F5344CB8AC3E}">
        <p14:creationId xmlns:p14="http://schemas.microsoft.com/office/powerpoint/2010/main" val="81277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44008" y="1781060"/>
            <a:ext cx="3828438" cy="4617604"/>
          </a:xfrm>
          <a:prstGeom prst="roundRect">
            <a:avLst>
              <a:gd name="adj" fmla="val 6677"/>
            </a:avLst>
          </a:prstGeom>
          <a:ln w="5715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b="1" i="1" u="sng" dirty="0" smtClean="0"/>
          </a:p>
          <a:p>
            <a:pPr algn="ctr"/>
            <a:r>
              <a:rPr lang="ru-RU" sz="1400" b="1" i="1" u="sng" dirty="0"/>
              <a:t>В Центре  «Будем говорить правильно» </a:t>
            </a:r>
            <a:r>
              <a:rPr lang="ru-RU" sz="1400" dirty="0"/>
              <a:t> </a:t>
            </a:r>
            <a:endParaRPr lang="ru-RU" sz="1400" dirty="0" smtClean="0"/>
          </a:p>
          <a:p>
            <a:pPr algn="just"/>
            <a:r>
              <a:rPr lang="ru-RU" sz="1400" dirty="0" smtClean="0"/>
              <a:t>находятся </a:t>
            </a:r>
            <a:r>
              <a:rPr lang="ru-RU" sz="1400" dirty="0"/>
              <a:t>различные дидактические игры по развитию речи, серии картин и иллюстраций для установления последовательности событий, наборы парных картинок на соотнесение, разрезные сюжетные картинки и т. д. Речевая развивающая среда – это, особым образом организованное окружение, наиболее эффективно влияющее на развитие разных сторон речи каждого ребенка.</a:t>
            </a:r>
          </a:p>
          <a:p>
            <a:pPr algn="ctr"/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476673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Направление: Речевое развитие</a:t>
            </a:r>
            <a:r>
              <a:rPr lang="ru-RU" b="1" dirty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3523392" cy="46978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03848" y="979916"/>
            <a:ext cx="1958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+mj-lt"/>
              </a:rPr>
              <a:t>Кабинет логопеда</a:t>
            </a:r>
          </a:p>
        </p:txBody>
      </p:sp>
    </p:spTree>
    <p:extLst>
      <p:ext uri="{BB962C8B-B14F-4D97-AF65-F5344CB8AC3E}">
        <p14:creationId xmlns:p14="http://schemas.microsoft.com/office/powerpoint/2010/main" val="81277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39552" y="47667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Направление: Художественно — эстетическое развитие.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1540" y="4797152"/>
            <a:ext cx="8388932" cy="1728192"/>
          </a:xfrm>
          <a:prstGeom prst="roundRect">
            <a:avLst>
              <a:gd name="adj" fmla="val 6677"/>
            </a:avLst>
          </a:prstGeom>
          <a:ln w="5715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i="1" u="sng" dirty="0"/>
              <a:t>В Центре «Творческая мастерская</a:t>
            </a:r>
            <a:r>
              <a:rPr lang="ru-RU" sz="1400" i="1" u="sng" dirty="0"/>
              <a:t>»</a:t>
            </a:r>
            <a:r>
              <a:rPr lang="ru-RU" sz="1400" u="sng" dirty="0"/>
              <a:t> </a:t>
            </a:r>
            <a:r>
              <a:rPr lang="ru-RU" sz="1400" dirty="0"/>
              <a:t>для развития  детей подобраны различные картинки, рисунки  с изображением поделок, варианты оформления изделий, схемы с изображением последовательности работы для изготовления разных поделок и т. п. Это дает детям новые идеи для своей продуктивной деятельности, а так же предполагает овладение умением работать по образцу. В данном центре находится материал и оборудование для художественно-творческой деятельности: рисования, лепки и аппликации (бумага, картон, трафареты, </a:t>
            </a:r>
            <a:r>
              <a:rPr lang="ru-RU" sz="1400" dirty="0" smtClean="0"/>
              <a:t>краски</a:t>
            </a:r>
            <a:r>
              <a:rPr lang="ru-RU" sz="1400" dirty="0"/>
              <a:t>)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4534" y="1586500"/>
            <a:ext cx="3312368" cy="24842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0162" y="1586499"/>
            <a:ext cx="3312370" cy="2484278"/>
          </a:xfrm>
          <a:prstGeom prst="rect">
            <a:avLst/>
          </a:prstGeom>
        </p:spPr>
      </p:pic>
      <p:pic>
        <p:nvPicPr>
          <p:cNvPr id="2050" name="Picture 2" descr="Центры детского развития в - Мобильные игры: скачай и развлекайс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540" y="1628800"/>
            <a:ext cx="3358898" cy="251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3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59632" y="476673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Направление: Познавательное развитие.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1540" y="4077072"/>
            <a:ext cx="8388932" cy="2664296"/>
          </a:xfrm>
          <a:prstGeom prst="roundRect">
            <a:avLst>
              <a:gd name="adj" fmla="val 6677"/>
            </a:avLst>
          </a:prstGeom>
          <a:ln w="5715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i="1" u="sng" dirty="0"/>
              <a:t>Центр «Экологии»</a:t>
            </a:r>
            <a:r>
              <a:rPr lang="ru-RU" sz="1400" dirty="0"/>
              <a:t> включает в себя экологическую деятельность. В своей работе мы используем </a:t>
            </a:r>
            <a:r>
              <a:rPr lang="ru-RU" sz="1400" dirty="0" err="1"/>
              <a:t>здоровьесберегающие</a:t>
            </a:r>
            <a:r>
              <a:rPr lang="ru-RU" sz="1400" dirty="0"/>
              <a:t> технологии Базарного В.Ф., поэтому изготовили «Экологическое панно», расширяющее зрительные горизонты ребёнка. </a:t>
            </a:r>
          </a:p>
          <a:p>
            <a:pPr algn="just"/>
            <a:r>
              <a:rPr lang="ru-RU" sz="1400" dirty="0" smtClean="0"/>
              <a:t>Экологический  </a:t>
            </a:r>
            <a:r>
              <a:rPr lang="ru-RU" sz="1400" dirty="0"/>
              <a:t>центр содержит в себе различные виды комнатных растений, на которых удобно демонстрировать видоизменения частей растения, инструменты по уходу за этими растениями: фартуки и нарукавники, палочки для рыхления, металлические детские грабли и лопатки, пульверизатор, лейки и др. Для всех растений оформлены паспорта с условными обозначениями. В холодный период года  мы с детьми размещаем здесь комнатный мини – огород. Помимо комнатных растений, в данном центре присутствуют различные дидактические игры экологической направленности, серии картин типа «Времена года», «Животный и растительный мир», коллекции природного материала, муляжей овощей и фруктов, насекомых и т. д. Важным составляющим уголка природы является календарь природы и погоды.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456384" cy="2304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56791"/>
            <a:ext cx="3600944" cy="231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83568" y="476674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Направление: Познавательное развитие.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5260858"/>
            <a:ext cx="8820448" cy="1487860"/>
          </a:xfrm>
          <a:prstGeom prst="roundRect">
            <a:avLst>
              <a:gd name="adj" fmla="val 6677"/>
            </a:avLst>
          </a:prstGeom>
          <a:ln w="5715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u="sng" dirty="0"/>
              <a:t>Центр опытно-экспериментальной деятельности</a:t>
            </a:r>
            <a:r>
              <a:rPr lang="ru-RU" sz="1400" b="1" dirty="0"/>
              <a:t> </a:t>
            </a:r>
            <a:endParaRPr lang="ru-RU" sz="1400" b="1" dirty="0" smtClean="0"/>
          </a:p>
          <a:p>
            <a:pPr algn="just"/>
            <a:r>
              <a:rPr lang="ru-RU" sz="1400" dirty="0" smtClean="0"/>
              <a:t>представлен </a:t>
            </a:r>
            <a:r>
              <a:rPr lang="ru-RU" sz="1400" dirty="0"/>
              <a:t>многообразием коллекций (грунт, камни, минералы, семена, крупы и т. д.). В нем находится материал, для осуществления опытной деятельности:  лупы, микроскопы, компасы, мензурки, колбы, мерные стаканчики, лейки, часы и т. д. В процессе экспериментальной деятельности по выращиванию растений ведутся дневники наблюдений, в которых воспитатель фиксирует сделанные детьми выводы по результатам ежедневного наблюдения. Наши маленькие «почемучки» будут превращаться в любознательных  испытателей, проводить несложные опыты, определять свойства различных природных материалов.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56" y="1135093"/>
            <a:ext cx="6047656" cy="404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1540" y="5157192"/>
            <a:ext cx="8388932" cy="1584176"/>
          </a:xfrm>
          <a:prstGeom prst="roundRect">
            <a:avLst>
              <a:gd name="adj" fmla="val 6677"/>
            </a:avLst>
          </a:prstGeom>
          <a:ln w="5715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i="1" u="sng" dirty="0"/>
              <a:t>Центр «Математики» (игротека)</a:t>
            </a:r>
            <a:r>
              <a:rPr lang="ru-RU" sz="1400" u="sng" dirty="0"/>
              <a:t> </a:t>
            </a:r>
            <a:r>
              <a:rPr lang="ru-RU" sz="1400" dirty="0"/>
              <a:t>имеет важные развивающие функции. В данном центре располагаются нормативно — знаковый материал: магнитная доска, наборы карточек на сопоставление цифры и количества, наборы кубиков с цифрами и числовыми фигурами, представлены, как различные виды мозаик, так и современные </a:t>
            </a:r>
            <a:r>
              <a:rPr lang="ru-RU" sz="1400" dirty="0" err="1"/>
              <a:t>пазлы</a:t>
            </a:r>
            <a:r>
              <a:rPr lang="ru-RU" sz="1400" dirty="0"/>
              <a:t>. Достаточно широкий выбор игр на развитие мелкой моторики руки.  При выборе игр предпочтение отдавалось способности игр стимулировать развитие детей. Такими играми являются развивающие игры </a:t>
            </a:r>
            <a:r>
              <a:rPr lang="ru-RU" sz="1400" dirty="0" err="1"/>
              <a:t>Воскобовича</a:t>
            </a:r>
            <a:r>
              <a:rPr lang="ru-RU" sz="1400" dirty="0"/>
              <a:t>, «Монгольские игры», </a:t>
            </a:r>
            <a:r>
              <a:rPr lang="ru-RU" sz="1400" u="sng" dirty="0">
                <a:hlinkClick r:id="rId3" tooltip="Палочки кюизенера"/>
              </a:rPr>
              <a:t>Палочки </a:t>
            </a:r>
            <a:r>
              <a:rPr lang="ru-RU" sz="1400" u="sng" dirty="0" err="1">
                <a:hlinkClick r:id="rId3" tooltip="Палочки кюизенера"/>
              </a:rPr>
              <a:t>Кюизенера</a:t>
            </a:r>
            <a:r>
              <a:rPr lang="ru-RU" sz="1400" dirty="0"/>
              <a:t>, «Сложи узор» Никитина, «Логические блоки </a:t>
            </a:r>
            <a:r>
              <a:rPr lang="ru-RU" sz="1400" dirty="0" err="1"/>
              <a:t>Дьенеша</a:t>
            </a:r>
            <a:r>
              <a:rPr lang="ru-RU" sz="1400" dirty="0"/>
              <a:t>» и др.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76673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Направление: Познавательное развитие.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234371"/>
            <a:ext cx="2576500" cy="370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6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13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13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13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13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13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436</TotalTime>
  <Words>461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135</vt:lpstr>
      <vt:lpstr>1_135</vt:lpstr>
      <vt:lpstr>2_135</vt:lpstr>
      <vt:lpstr>3_135</vt:lpstr>
      <vt:lpstr>4_135</vt:lpstr>
      <vt:lpstr>5_135</vt:lpstr>
      <vt:lpstr>Номинация  «Лучшее оформление группы»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Олег</dc:creator>
  <cp:lastModifiedBy>USER</cp:lastModifiedBy>
  <cp:revision>28</cp:revision>
  <dcterms:created xsi:type="dcterms:W3CDTF">2012-07-31T14:11:19Z</dcterms:created>
  <dcterms:modified xsi:type="dcterms:W3CDTF">2015-02-06T11:06:55Z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87885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